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2" r:id="rId5"/>
    <p:sldId id="259" r:id="rId6"/>
    <p:sldId id="261" r:id="rId7"/>
    <p:sldId id="264" r:id="rId8"/>
    <p:sldId id="268" r:id="rId9"/>
    <p:sldId id="274" r:id="rId10"/>
    <p:sldId id="281" r:id="rId11"/>
    <p:sldId id="285" r:id="rId12"/>
    <p:sldId id="271" r:id="rId13"/>
    <p:sldId id="272" r:id="rId14"/>
    <p:sldId id="263" r:id="rId15"/>
    <p:sldId id="276" r:id="rId16"/>
    <p:sldId id="275" r:id="rId17"/>
    <p:sldId id="277" r:id="rId18"/>
    <p:sldId id="278" r:id="rId19"/>
    <p:sldId id="280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6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F74AE0-80F8-4A37-B473-8B65F31DD274}" type="datetimeFigureOut">
              <a:rPr lang="en-AU" smtClean="0"/>
              <a:pPr/>
              <a:t>3/04/2014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412C04-AC4E-4989-A770-8EF34076467D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2924944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 smtClean="0"/>
              <a:t>Latent </a:t>
            </a:r>
            <a:r>
              <a:rPr lang="en-AU" sz="3200" b="1" dirty="0" smtClean="0"/>
              <a:t>Conditions : </a:t>
            </a:r>
          </a:p>
          <a:p>
            <a:pPr algn="ctr"/>
            <a:endParaRPr lang="en-AU" sz="3200" b="1" dirty="0" smtClean="0"/>
          </a:p>
          <a:p>
            <a:pPr algn="ctr"/>
            <a:r>
              <a:rPr lang="en-AU" sz="3200" b="1" dirty="0" smtClean="0"/>
              <a:t>Site Investigation and Dispute Avoidance</a:t>
            </a:r>
            <a:endParaRPr lang="en-AU" sz="3200" b="1" dirty="0"/>
          </a:p>
        </p:txBody>
      </p:sp>
      <p:pic>
        <p:nvPicPr>
          <p:cNvPr id="4" name="Picture 3" descr="KinlanConsultingLogo_c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390" y="548680"/>
            <a:ext cx="429981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904" y="1618139"/>
            <a:ext cx="7632192" cy="42519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 Considerations in Rock Dredging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616530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(</a:t>
            </a:r>
            <a:r>
              <a:rPr lang="en-AU" sz="1200" dirty="0" err="1" smtClean="0"/>
              <a:t>Verhoef</a:t>
            </a:r>
            <a:r>
              <a:rPr lang="en-AU" sz="1200" dirty="0" smtClean="0"/>
              <a:t>), 1997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54539"/>
              </p:ext>
            </p:extLst>
          </p:nvPr>
        </p:nvGraphicFramePr>
        <p:xfrm>
          <a:off x="467544" y="1988840"/>
          <a:ext cx="829126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736304"/>
                <a:gridCol w="2602633"/>
              </a:tblGrid>
              <a:tr h="27170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FACTUAL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INTERPRETATION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OPINION</a:t>
                      </a:r>
                      <a:endParaRPr lang="en-AU" dirty="0"/>
                    </a:p>
                  </a:txBody>
                  <a:tcPr/>
                </a:tc>
              </a:tr>
              <a:tr h="1686036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Exploration locations</a:t>
                      </a:r>
                      <a:endParaRPr lang="en-AU" dirty="0">
                        <a:latin typeface="Calibri" pitchFamily="34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Outcrop locations, samples and cores available for inspection</a:t>
                      </a:r>
                      <a:endParaRPr lang="en-AU" dirty="0">
                        <a:latin typeface="Calibri" pitchFamily="34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Bore Logs and description of soils and rocks with lithological names.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Raw seismic data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Visual, In-situ and laboratory test results</a:t>
                      </a:r>
                      <a:endParaRPr lang="en-AU" dirty="0" smtClean="0">
                        <a:latin typeface="Calibri" pitchFamily="34" charset="0"/>
                      </a:endParaRPr>
                    </a:p>
                    <a:p>
                      <a:pPr algn="ctr"/>
                      <a:endParaRPr lang="en-A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Inferred stratigraphy between boreholes</a:t>
                      </a:r>
                      <a:endParaRPr lang="en-AU" dirty="0">
                        <a:latin typeface="Calibri" pitchFamily="34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Properties of various layers </a:t>
                      </a:r>
                      <a:endParaRPr lang="en-AU" dirty="0">
                        <a:latin typeface="Calibri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Seismic interpretation yielding velocity and layer depths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3D geotechnical model</a:t>
                      </a:r>
                      <a:endParaRPr lang="en-A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Ease of excavation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Equipment needed (type and size)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Excavation stability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Possible re-use of material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Bearing capacity 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Subsoil stability</a:t>
                      </a:r>
                    </a:p>
                    <a:p>
                      <a:pPr marL="28575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Settlements</a:t>
                      </a:r>
                      <a:endParaRPr kumimoji="0" lang="en-AU" sz="18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Contractor’s Assessment </a:t>
            </a:r>
            <a:br>
              <a:rPr lang="en-AU" dirty="0" smtClean="0"/>
            </a:br>
            <a:r>
              <a:rPr lang="en-AU" dirty="0" smtClean="0"/>
              <a:t>of Principal’s Site Investigation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3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Preparing a Geotechnical Model</a:t>
            </a:r>
            <a:endParaRPr lang="en-AU" dirty="0"/>
          </a:p>
        </p:txBody>
      </p:sp>
      <p:pic>
        <p:nvPicPr>
          <p:cNvPr id="4" name="Content Placeholder 3" descr="http://www.rockware.com/assets/products/165/overview/section/rockworksind_geot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3888432" cy="261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rockware.com/assets/products/165/overview/section/rockworksind_geot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440719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628800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Increasingly Sophisticated</a:t>
            </a:r>
          </a:p>
          <a:p>
            <a:r>
              <a:rPr lang="en-AU" dirty="0" smtClean="0"/>
              <a:t>Software is becoming available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Borehole &amp; Geophysical Data</a:t>
            </a:r>
            <a:endParaRPr lang="en-AU" dirty="0"/>
          </a:p>
        </p:txBody>
      </p:sp>
      <p:pic>
        <p:nvPicPr>
          <p:cNvPr id="4" name="Content Placeholder 3" descr="Fig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92" y="1499267"/>
            <a:ext cx="7595616" cy="44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36296" y="616530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(</a:t>
            </a:r>
            <a:r>
              <a:rPr lang="en-AU" sz="1200" dirty="0" err="1" smtClean="0"/>
              <a:t>Verhoef</a:t>
            </a:r>
            <a:r>
              <a:rPr lang="en-AU" sz="1200" dirty="0" smtClean="0"/>
              <a:t>), 1997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AU" dirty="0" smtClean="0">
                <a:latin typeface="Calibri" pitchFamily="34" charset="0"/>
              </a:rPr>
              <a:t>Latent Conditions are:</a:t>
            </a: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    (a) </a:t>
            </a:r>
            <a:r>
              <a:rPr lang="en-AU" b="1" dirty="0" smtClean="0">
                <a:latin typeface="Calibri" pitchFamily="34" charset="0"/>
              </a:rPr>
              <a:t>physical condition</a:t>
            </a:r>
            <a:r>
              <a:rPr lang="en-AU" dirty="0" smtClean="0">
                <a:latin typeface="Calibri" pitchFamily="34" charset="0"/>
              </a:rPr>
              <a:t>s on the Site or its surroundings, </a:t>
            </a:r>
            <a:r>
              <a:rPr lang="en-AU" b="1" dirty="0" smtClean="0">
                <a:latin typeface="Calibri" pitchFamily="34" charset="0"/>
              </a:rPr>
              <a:t>including artificial things</a:t>
            </a:r>
            <a:r>
              <a:rPr lang="en-AU" dirty="0" smtClean="0">
                <a:latin typeface="Calibri" pitchFamily="34" charset="0"/>
              </a:rPr>
              <a:t> but </a:t>
            </a:r>
            <a:r>
              <a:rPr lang="en-AU" b="1" dirty="0" smtClean="0">
                <a:latin typeface="Calibri" pitchFamily="34" charset="0"/>
              </a:rPr>
              <a:t>excluding weather conditions</a:t>
            </a:r>
            <a:r>
              <a:rPr lang="en-AU" dirty="0" smtClean="0">
                <a:latin typeface="Calibri" pitchFamily="34" charset="0"/>
              </a:rPr>
              <a:t>, which </a:t>
            </a:r>
            <a:r>
              <a:rPr lang="en-AU" b="1" dirty="0" smtClean="0">
                <a:latin typeface="Calibri" pitchFamily="34" charset="0"/>
              </a:rPr>
              <a:t>differ materially </a:t>
            </a:r>
            <a:r>
              <a:rPr lang="en-AU" dirty="0" smtClean="0">
                <a:latin typeface="Calibri" pitchFamily="34" charset="0"/>
              </a:rPr>
              <a:t>from the physical conditions which should reasonably have been anticipated by the Contractor or a person </a:t>
            </a:r>
            <a:r>
              <a:rPr lang="en-AU" b="1" dirty="0" smtClean="0">
                <a:latin typeface="Calibri" pitchFamily="34" charset="0"/>
              </a:rPr>
              <a:t>experienced and competent </a:t>
            </a:r>
            <a:r>
              <a:rPr lang="en-AU" dirty="0" smtClean="0">
                <a:latin typeface="Calibri" pitchFamily="34" charset="0"/>
              </a:rPr>
              <a:t>in carrying out work of the type with which the Contract is concerned, </a:t>
            </a:r>
            <a:r>
              <a:rPr lang="en-AU" b="1" dirty="0" smtClean="0">
                <a:latin typeface="Calibri" pitchFamily="34" charset="0"/>
              </a:rPr>
              <a:t>at the time of the Contractor's tender </a:t>
            </a:r>
            <a:r>
              <a:rPr lang="en-AU" dirty="0" smtClean="0">
                <a:latin typeface="Calibri" pitchFamily="34" charset="0"/>
              </a:rPr>
              <a:t>if the Contractor had:</a:t>
            </a:r>
          </a:p>
          <a:p>
            <a:pPr algn="just"/>
            <a:endParaRPr lang="en-AU" dirty="0" smtClean="0">
              <a:latin typeface="Calibri" pitchFamily="34" charset="0"/>
            </a:endParaRPr>
          </a:p>
          <a:p>
            <a:pPr lvl="1" algn="just">
              <a:buNone/>
            </a:pPr>
            <a:r>
              <a:rPr lang="en-AU" sz="2900" dirty="0" smtClean="0">
                <a:latin typeface="Calibri" pitchFamily="34" charset="0"/>
              </a:rPr>
              <a:t>    (</a:t>
            </a:r>
            <a:r>
              <a:rPr lang="en-AU" sz="2900" dirty="0" err="1" smtClean="0">
                <a:latin typeface="Calibri" pitchFamily="34" charset="0"/>
              </a:rPr>
              <a:t>i</a:t>
            </a:r>
            <a:r>
              <a:rPr lang="en-AU" sz="2900" dirty="0" smtClean="0">
                <a:latin typeface="Calibri" pitchFamily="34" charset="0"/>
              </a:rPr>
              <a:t>) </a:t>
            </a:r>
            <a:r>
              <a:rPr lang="en-AU" sz="2900" b="1" dirty="0" smtClean="0">
                <a:latin typeface="Calibri" pitchFamily="34" charset="0"/>
              </a:rPr>
              <a:t>examined all information made available in writing by the Principal </a:t>
            </a:r>
            <a:r>
              <a:rPr lang="en-AU" sz="2900" dirty="0" smtClean="0">
                <a:latin typeface="Calibri" pitchFamily="34" charset="0"/>
              </a:rPr>
              <a:t>to the Contractor for the purpose of tendering; and</a:t>
            </a:r>
          </a:p>
          <a:p>
            <a:pPr lvl="1" algn="just">
              <a:buNone/>
            </a:pPr>
            <a:r>
              <a:rPr lang="en-AU" sz="2900" dirty="0" smtClean="0">
                <a:latin typeface="Calibri" pitchFamily="34" charset="0"/>
              </a:rPr>
              <a:t>    (ii) examined all information relevant to the risks, contingencies and other circumstances having an effect on the tender and </a:t>
            </a:r>
            <a:r>
              <a:rPr lang="en-AU" sz="2900" b="1" dirty="0" smtClean="0">
                <a:latin typeface="Calibri" pitchFamily="34" charset="0"/>
              </a:rPr>
              <a:t>obtainable by the making of reasonable enquiries</a:t>
            </a:r>
            <a:r>
              <a:rPr lang="en-AU" sz="2900" dirty="0" smtClean="0">
                <a:latin typeface="Calibri" pitchFamily="34" charset="0"/>
              </a:rPr>
              <a:t>; and</a:t>
            </a:r>
          </a:p>
          <a:p>
            <a:pPr lvl="1" algn="just">
              <a:buNone/>
            </a:pPr>
            <a:r>
              <a:rPr lang="en-AU" sz="2900" dirty="0" smtClean="0">
                <a:latin typeface="Calibri" pitchFamily="34" charset="0"/>
              </a:rPr>
              <a:t>    (iii) </a:t>
            </a:r>
            <a:r>
              <a:rPr lang="en-AU" sz="2900" b="1" dirty="0" smtClean="0">
                <a:latin typeface="Calibri" pitchFamily="34" charset="0"/>
              </a:rPr>
              <a:t>inspected the Site and its surroundings</a:t>
            </a:r>
            <a:r>
              <a:rPr lang="en-AU" sz="2900" dirty="0" smtClean="0">
                <a:latin typeface="Calibri" pitchFamily="34" charset="0"/>
              </a:rPr>
              <a:t>; and</a:t>
            </a:r>
          </a:p>
          <a:p>
            <a:pPr algn="just"/>
            <a:endParaRPr lang="en-AU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    (b) any other conditions which the Contract specifies to be Latent Conditions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Australian Standards – Latent Conditions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733256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AS 2124 dates from 1978. AS 4000-1997 uses virtually identical wording</a:t>
            </a:r>
            <a:endParaRPr lang="en-A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Definition of a material difference?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08601" cy="429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594928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 smtClean="0"/>
              <a:t>Roukema, 2010</a:t>
            </a:r>
            <a:endParaRPr lang="en-A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sz="2400" dirty="0" smtClean="0"/>
              <a:t>Contractor has  based  the Contract  Amount  on  the  </a:t>
            </a:r>
            <a:r>
              <a:rPr lang="en-US" sz="2400" b="1" dirty="0" smtClean="0"/>
              <a:t>Site Data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If the Contractor encounters adverse physical conditions which are </a:t>
            </a:r>
            <a:r>
              <a:rPr lang="en-US" sz="2400" b="1" dirty="0" smtClean="0"/>
              <a:t>Unforeseeable</a:t>
            </a:r>
            <a:r>
              <a:rPr lang="en-US" sz="2400" dirty="0" smtClean="0"/>
              <a:t> entitled to EOT and Cost.</a:t>
            </a:r>
          </a:p>
          <a:p>
            <a:pPr algn="just"/>
            <a:r>
              <a:rPr lang="en-US" sz="2400" dirty="0" smtClean="0"/>
              <a:t>"physical conditions" means </a:t>
            </a:r>
            <a:r>
              <a:rPr lang="en-US" sz="2400" b="1" dirty="0" smtClean="0"/>
              <a:t>natural physical conditions </a:t>
            </a:r>
            <a:r>
              <a:rPr lang="en-US" sz="2400" dirty="0" smtClean="0"/>
              <a:t>and </a:t>
            </a:r>
            <a:r>
              <a:rPr lang="en-US" sz="2400" b="1" dirty="0" smtClean="0"/>
              <a:t>man­made and other physical obstructions </a:t>
            </a:r>
            <a:r>
              <a:rPr lang="en-US" sz="2400" dirty="0" smtClean="0"/>
              <a:t>and </a:t>
            </a:r>
            <a:r>
              <a:rPr lang="en-US" sz="2400" b="1" dirty="0" smtClean="0"/>
              <a:t>pollutants</a:t>
            </a:r>
            <a:r>
              <a:rPr lang="en-US" sz="2400" dirty="0" smtClean="0"/>
              <a:t>, which the Contractor encounters at the Site when executing the Works, including </a:t>
            </a:r>
            <a:r>
              <a:rPr lang="en-US" sz="2400" b="1" dirty="0" smtClean="0"/>
              <a:t>sub-surface</a:t>
            </a:r>
            <a:r>
              <a:rPr lang="en-US" sz="2400" dirty="0" smtClean="0"/>
              <a:t> and </a:t>
            </a:r>
            <a:r>
              <a:rPr lang="en-US" sz="2400" b="1" dirty="0" smtClean="0"/>
              <a:t>hydrological conditions </a:t>
            </a:r>
            <a:r>
              <a:rPr lang="en-US" sz="2400" dirty="0" smtClean="0"/>
              <a:t>but excluding climatic conditions.</a:t>
            </a:r>
          </a:p>
          <a:p>
            <a:pPr algn="just"/>
            <a:r>
              <a:rPr lang="en-US" sz="2400" dirty="0" smtClean="0"/>
              <a:t>"</a:t>
            </a:r>
            <a:r>
              <a:rPr lang="en-US" sz="2400" b="1" dirty="0" smtClean="0"/>
              <a:t>Unforeseeabl</a:t>
            </a:r>
            <a:r>
              <a:rPr lang="en-US" sz="2400" dirty="0" smtClean="0"/>
              <a:t>e" means not reasonably foreseeable by an </a:t>
            </a:r>
            <a:r>
              <a:rPr lang="en-US" sz="2400" b="1" dirty="0" smtClean="0"/>
              <a:t>experienced contractor </a:t>
            </a:r>
            <a:r>
              <a:rPr lang="en-US" sz="2400" dirty="0" smtClean="0"/>
              <a:t>by the date for submission of the Tender.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FIDIC 1999 Contracts Clause 4.12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Entitlement to compensation if the Contractor encounters physical conditions which :</a:t>
            </a:r>
          </a:p>
          <a:p>
            <a:pPr>
              <a:buNone/>
            </a:pPr>
            <a:r>
              <a:rPr lang="en-AU" dirty="0" smtClean="0"/>
              <a:t>	-	are within the site</a:t>
            </a:r>
          </a:p>
          <a:p>
            <a:pPr>
              <a:buNone/>
            </a:pPr>
            <a:r>
              <a:rPr lang="en-AU" dirty="0" smtClean="0"/>
              <a:t>	-	are not weather conditions, and</a:t>
            </a:r>
          </a:p>
          <a:p>
            <a:pPr algn="just">
              <a:buNone/>
            </a:pPr>
            <a:r>
              <a:rPr lang="en-AU" dirty="0" smtClean="0"/>
              <a:t>	-	which an experienced contractor would have judged at the Contract Date to have ‘</a:t>
            </a:r>
            <a:r>
              <a:rPr lang="en-AU" i="1" dirty="0" smtClean="0"/>
              <a:t>such a small chance of occurring that it would have been unreasonable for him to have allowed for them</a:t>
            </a:r>
            <a:r>
              <a:rPr lang="en-AU" dirty="0" smtClean="0"/>
              <a:t>’.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NEC 3 Contract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AU" dirty="0" smtClean="0"/>
              <a:t>Early Contractor Involvement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AU" dirty="0" smtClean="0"/>
              <a:t>Risk Register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AU" dirty="0" smtClean="0"/>
              <a:t>Establish Geotechnical Reference Conditions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AU" dirty="0" smtClean="0"/>
              <a:t>Dispute Review Board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Dispute Avoidance / Management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Establish baseline &amp; boundary conditions to define what is a Latent condition, not dredgeable or outside the basis of pricing;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Parties are clear as to the allocation of risk in the project;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Avoids the subjective assessment of what should have been anticipated and disputes in interpretation of a ‘Latent Condition’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Geotechnical Reference Conditions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nop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4876631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Risk of Latent conditions</a:t>
            </a:r>
            <a:endParaRPr lang="en-AU" dirty="0"/>
          </a:p>
        </p:txBody>
      </p:sp>
      <p:pic>
        <p:nvPicPr>
          <p:cNvPr id="5" name="Picture 4" descr="in j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7026" y="2204864"/>
            <a:ext cx="2274706" cy="170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4248" y="45811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 Jail or Get Out of Jail Free</a:t>
            </a:r>
            <a:endParaRPr lang="en-A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AU" sz="3200" i="1" dirty="0" smtClean="0"/>
          </a:p>
          <a:p>
            <a:pPr algn="ctr">
              <a:buNone/>
            </a:pPr>
            <a:r>
              <a:rPr lang="en-AU" sz="3200" i="1" dirty="0" smtClean="0"/>
              <a:t>‘Adverse Physical Conditions and the Experienced Contractor ‘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author - David Kinlan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  </a:t>
            </a:r>
            <a:r>
              <a:rPr lang="en-AU" sz="2000" dirty="0" smtClean="0"/>
              <a:t>To be published by Delft Academic Press due for release in mid 2014</a:t>
            </a:r>
            <a:endParaRPr lang="en-AU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Reading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Development</a:t>
            </a:r>
            <a:endParaRPr lang="en-AU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47664" y="1225409"/>
          <a:ext cx="6124733" cy="508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5969520" imgH="5494320" progId="">
                  <p:embed/>
                </p:oleObj>
              </mc:Choice>
              <mc:Fallback>
                <p:oleObj r:id="rId3" imgW="5969520" imgH="5494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25409"/>
                        <a:ext cx="6124733" cy="5083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628801"/>
          <a:ext cx="8496944" cy="288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952328"/>
              </a:tblGrid>
              <a:tr h="650491">
                <a:tc>
                  <a:txBody>
                    <a:bodyPr/>
                    <a:lstStyle/>
                    <a:p>
                      <a:pPr marL="69786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Type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of Information provided to contractors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Average </a:t>
                      </a:r>
                      <a:r>
                        <a:rPr lang="en-US" sz="2000" b="1" dirty="0" smtClean="0">
                          <a:latin typeface="Calibri"/>
                          <a:ea typeface="Times New Roman"/>
                          <a:cs typeface="Arial"/>
                        </a:rPr>
                        <a:t>Claim </a:t>
                      </a:r>
                      <a:r>
                        <a:rPr lang="en-US" sz="2000" b="1" dirty="0">
                          <a:latin typeface="Calibri"/>
                          <a:ea typeface="Times New Roman"/>
                          <a:cs typeface="Arial"/>
                        </a:rPr>
                        <a:t>Value / Contract Value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536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Minimal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investigation no samples or test results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latin typeface="Calibri"/>
                          <a:ea typeface="Times New Roman"/>
                          <a:cs typeface="Arial"/>
                        </a:rPr>
                        <a:t>15-25%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536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Sparse information (1980's standard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en-US" sz="1800" b="0" dirty="0" err="1" smtClean="0">
                          <a:latin typeface="Calibri"/>
                          <a:ea typeface="Times New Roman"/>
                          <a:cs typeface="Arial"/>
                        </a:rPr>
                        <a:t>borelogs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 with </a:t>
                      </a: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limited interpretative content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latin typeface="Calibri"/>
                          <a:ea typeface="Times New Roman"/>
                          <a:cs typeface="Arial"/>
                        </a:rPr>
                        <a:t>10-12%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68833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Comprehensive 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investigation/design  information &amp; test results, no geotechnical model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2 - 2.5%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53665"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Comprehensive 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investigation/design  information</a:t>
                      </a:r>
                      <a:r>
                        <a:rPr lang="en-US" sz="1800" b="0" dirty="0">
                          <a:latin typeface="Calibri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US" sz="1800" b="0" dirty="0" smtClean="0">
                          <a:latin typeface="Calibri"/>
                          <a:ea typeface="Times New Roman"/>
                          <a:cs typeface="Arial"/>
                        </a:rPr>
                        <a:t>detailed geotechnical model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latin typeface="Calibri"/>
                          <a:ea typeface="Times New Roman"/>
                          <a:cs typeface="Arial"/>
                        </a:rPr>
                        <a:t>&lt;0.1%</a:t>
                      </a:r>
                      <a:endParaRPr lang="en-AU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Site Investigation Budget versus Risk cont’d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86916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Source : Roads &amp; Traffic Authority, NSW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Site Investigation Budget versus Risk</a:t>
            </a:r>
            <a:endParaRPr lang="en-AU" sz="3200" dirty="0"/>
          </a:p>
        </p:txBody>
      </p:sp>
      <p:pic>
        <p:nvPicPr>
          <p:cNvPr id="6" name="Content Placeholder 5" descr="Kinlan grap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8558"/>
            <a:ext cx="7632848" cy="4894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AU" dirty="0" smtClean="0"/>
          </a:p>
          <a:p>
            <a:pPr>
              <a:buNone/>
            </a:pPr>
            <a:r>
              <a:rPr lang="en-AU" dirty="0" smtClean="0"/>
              <a:t>   </a:t>
            </a:r>
            <a:r>
              <a:rPr lang="en-AU" dirty="0" smtClean="0">
                <a:latin typeface="Calibri" pitchFamily="34" charset="0"/>
              </a:rPr>
              <a:t>If the Contractor had:</a:t>
            </a:r>
          </a:p>
          <a:p>
            <a:pPr algn="just"/>
            <a:endParaRPr lang="en-AU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   (</a:t>
            </a:r>
            <a:r>
              <a:rPr lang="en-AU" dirty="0" err="1" smtClean="0">
                <a:latin typeface="Calibri" pitchFamily="34" charset="0"/>
              </a:rPr>
              <a:t>i</a:t>
            </a:r>
            <a:r>
              <a:rPr lang="en-AU" dirty="0" smtClean="0">
                <a:latin typeface="Calibri" pitchFamily="34" charset="0"/>
              </a:rPr>
              <a:t>) examined all information made available in writing by the Principal to the Contractor for the purpose of tendering; and</a:t>
            </a:r>
          </a:p>
          <a:p>
            <a:pPr algn="just"/>
            <a:endParaRPr lang="en-AU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   (ii) examined all information relevant to the risks, contingencies and other circumstances having an effect on the tender and obtainable by the making of reasonable enquiries; and</a:t>
            </a: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   </a:t>
            </a:r>
          </a:p>
          <a:p>
            <a:pPr algn="just">
              <a:buNone/>
            </a:pPr>
            <a:r>
              <a:rPr lang="en-AU" dirty="0" smtClean="0">
                <a:latin typeface="Calibri" pitchFamily="34" charset="0"/>
              </a:rPr>
              <a:t>	(iii) inspected the Site and its surroundings; </a:t>
            </a:r>
          </a:p>
          <a:p>
            <a:endParaRPr lang="en-AU" dirty="0" smtClean="0">
              <a:latin typeface="Calibri" pitchFamily="34" charset="0"/>
            </a:endParaRPr>
          </a:p>
          <a:p>
            <a:pPr algn="r">
              <a:buNone/>
            </a:pPr>
            <a:r>
              <a:rPr lang="en-AU" dirty="0" smtClean="0">
                <a:latin typeface="Calibri" pitchFamily="34" charset="0"/>
              </a:rPr>
              <a:t>    			</a:t>
            </a:r>
            <a:r>
              <a:rPr lang="en-AU" sz="2300" dirty="0" smtClean="0">
                <a:latin typeface="Calibri" pitchFamily="34" charset="0"/>
              </a:rPr>
              <a:t>(Australian Standards Clause 12.1)</a:t>
            </a:r>
            <a:endParaRPr lang="en-AU" sz="23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Contractor’s Site Inspection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Visual Site Inspection</a:t>
            </a:r>
            <a:endParaRPr lang="en-AU" dirty="0"/>
          </a:p>
        </p:txBody>
      </p:sp>
      <p:pic>
        <p:nvPicPr>
          <p:cNvPr id="4" name="Afbeeldin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51" y="1556793"/>
            <a:ext cx="5019669" cy="41764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Afbeeld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960440" cy="417646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052737"/>
          <a:ext cx="822960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458616"/>
                <a:gridCol w="2057400"/>
                <a:gridCol w="2057400"/>
              </a:tblGrid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APPLICATION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CLAY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SAND, SILT OR GRAVEL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7346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Arial"/>
                        </a:rPr>
                        <a:t>ROCK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872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Arial"/>
                        </a:rPr>
                        <a:t>Excavation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25019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Arial"/>
                        </a:rPr>
                        <a:t>(methods &amp; production)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General description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Grain size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Organic 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 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Gas 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22250" algn="l"/>
                        </a:tabLst>
                      </a:pP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    Total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unit 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weight</a:t>
                      </a: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	Atterberg (plastic/liquid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Water 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Undrained shear strength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Arial"/>
                        </a:rPr>
                        <a:t>-	General description</a:t>
                      </a:r>
                      <a:endParaRPr lang="en-A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Arial"/>
                        </a:rPr>
                        <a:t>-	Grain size</a:t>
                      </a:r>
                      <a:endParaRPr lang="en-A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Arial"/>
                        </a:rPr>
                        <a:t>-	Angularity</a:t>
                      </a:r>
                      <a:endParaRPr lang="en-A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Arial"/>
                        </a:rPr>
                        <a:t>-	Carbonate content</a:t>
                      </a:r>
                      <a:endParaRPr lang="en-A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ts val="113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Arial"/>
                        </a:rPr>
                        <a:t>-	Maximum and minimum densities</a:t>
                      </a:r>
                      <a:endParaRPr lang="en-A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General description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RQD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Water absorption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Total unit weight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35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weight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of solid blocks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262255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UCS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Arial"/>
                        </a:rPr>
                        <a:t>Transport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252730" indent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Arial"/>
                        </a:rPr>
                        <a:t>(methods &amp; production)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Organic 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Gas 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Particle unit weight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25019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Atterberg (plastic/liquid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Water content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Undrained shear strength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Grain size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86055" indent="-18605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5908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Maximum and minimum densities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Particle unit weight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weight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of solid blocks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262255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UCS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36105">
                <a:tc>
                  <a:txBody>
                    <a:bodyPr/>
                    <a:lstStyle/>
                    <a:p>
                      <a:pPr marL="8890" indent="-8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/>
                          <a:ea typeface="Times New Roman"/>
                          <a:cs typeface="Arial"/>
                        </a:rPr>
                        <a:t>Abrasion with excavation and transport</a:t>
                      </a:r>
                      <a:endParaRPr lang="en-AU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5273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Grain size of 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coarse-grained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minor constituents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79705" indent="-179705"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5273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 of 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coarse-grained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minor constituents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Grain size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Angularity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Particle unit weight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weight </a:t>
                      </a: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of solid blocks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265430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</a:t>
                      </a:r>
                      <a:r>
                        <a:rPr lang="en-US" sz="1600" b="0" dirty="0" smtClean="0">
                          <a:latin typeface="Calibri"/>
                          <a:ea typeface="Times New Roman"/>
                          <a:cs typeface="Arial"/>
                        </a:rPr>
                        <a:t>UCS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10"/>
                        </a:lnSpc>
                        <a:spcAft>
                          <a:spcPts val="0"/>
                        </a:spcAft>
                        <a:tabLst>
                          <a:tab pos="222250" algn="l"/>
                        </a:tabLst>
                      </a:pPr>
                      <a:r>
                        <a:rPr lang="en-US" sz="1600" b="0" dirty="0">
                          <a:latin typeface="Calibri"/>
                          <a:ea typeface="Times New Roman"/>
                          <a:cs typeface="Arial"/>
                        </a:rPr>
                        <a:t>-	Mineralogy</a:t>
                      </a:r>
                      <a:endParaRPr lang="en-A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AU" sz="3200" dirty="0" smtClean="0"/>
              <a:t>Basic parameters required for dredging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1196752"/>
          <a:ext cx="7416824" cy="469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2"/>
                <a:gridCol w="2616290"/>
                <a:gridCol w="2448272"/>
              </a:tblGrid>
              <a:tr h="623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i="0" dirty="0">
                          <a:latin typeface="Calibri"/>
                          <a:ea typeface="Calibri"/>
                          <a:cs typeface="Times New Roman"/>
                        </a:rPr>
                        <a:t>Anthropogenic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i="0" dirty="0">
                          <a:latin typeface="Calibri"/>
                          <a:ea typeface="Calibri"/>
                          <a:cs typeface="Times New Roman"/>
                        </a:rPr>
                        <a:t>Geological / Physical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800" b="1" i="0" dirty="0">
                          <a:latin typeface="Calibri"/>
                          <a:ea typeface="Calibri"/>
                          <a:cs typeface="Times New Roman"/>
                        </a:rPr>
                        <a:t>Natural / Hydrological Event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335">
                <a:tc>
                  <a:txBody>
                    <a:bodyPr/>
                    <a:lstStyle/>
                    <a:p>
                      <a:r>
                        <a:rPr lang="en-AU" dirty="0" smtClean="0"/>
                        <a:t>Debris, wires, etc.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Cobbles, boulders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Flash flooding</a:t>
                      </a:r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r>
                        <a:rPr lang="en-AU" dirty="0" smtClean="0"/>
                        <a:t>Ship wrecks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Rock/Cap rock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Earthquake</a:t>
                      </a:r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r>
                        <a:rPr lang="en-AU" dirty="0" smtClean="0"/>
                        <a:t>Submarine Cables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UCS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Liquefaction</a:t>
                      </a:r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r>
                        <a:rPr lang="en-AU" dirty="0" smtClean="0"/>
                        <a:t>Pollutants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RQD/Fracture Index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Mudflows</a:t>
                      </a:r>
                      <a:endParaRPr lang="en-AU" dirty="0"/>
                    </a:p>
                  </a:txBody>
                  <a:tcPr/>
                </a:tc>
              </a:tr>
              <a:tr h="632102">
                <a:tc>
                  <a:txBody>
                    <a:bodyPr/>
                    <a:lstStyle/>
                    <a:p>
                      <a:r>
                        <a:rPr lang="en-AU" dirty="0" smtClean="0"/>
                        <a:t>Unexploded Ordnance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Carbonate Content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Scour </a:t>
                      </a:r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r>
                        <a:rPr lang="en-AU" dirty="0" smtClean="0"/>
                        <a:t>Pipelines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Mineralogy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Coastal Erosion</a:t>
                      </a:r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Particle Size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489335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ASS or H</a:t>
                      </a:r>
                      <a:r>
                        <a:rPr lang="en-AU" sz="900" dirty="0" smtClean="0"/>
                        <a:t>2</a:t>
                      </a:r>
                      <a:r>
                        <a:rPr lang="en-AU" sz="1800" dirty="0" smtClean="0"/>
                        <a:t>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Typical types of Latent Conditions</a:t>
            </a:r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752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Risk of Latent conditions</vt:lpstr>
      <vt:lpstr>Project Development</vt:lpstr>
      <vt:lpstr>Site Investigation Budget versus Risk cont’d</vt:lpstr>
      <vt:lpstr>Site Investigation Budget versus Risk</vt:lpstr>
      <vt:lpstr>Contractor’s Site Inspection</vt:lpstr>
      <vt:lpstr>Visual Site Inspection</vt:lpstr>
      <vt:lpstr>Basic parameters required for dredging</vt:lpstr>
      <vt:lpstr>Typical types of Latent Conditions</vt:lpstr>
      <vt:lpstr> Considerations in Rock Dredging</vt:lpstr>
      <vt:lpstr>Contractor’s Assessment  of Principal’s Site Investigation</vt:lpstr>
      <vt:lpstr>Preparing a Geotechnical Model</vt:lpstr>
      <vt:lpstr>Borehole &amp; Geophysical Data</vt:lpstr>
      <vt:lpstr>Australian Standards – Latent Conditions</vt:lpstr>
      <vt:lpstr>Definition of a material difference?</vt:lpstr>
      <vt:lpstr>FIDIC 1999 Contracts Clause 4.12</vt:lpstr>
      <vt:lpstr>NEC 3 Contract</vt:lpstr>
      <vt:lpstr>Dispute Avoidance / Management</vt:lpstr>
      <vt:lpstr>Geotechnical Reference Conditions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Kinlan</dc:creator>
  <cp:lastModifiedBy>Kinlan, David (DG)</cp:lastModifiedBy>
  <cp:revision>119</cp:revision>
  <dcterms:created xsi:type="dcterms:W3CDTF">2013-07-05T05:53:30Z</dcterms:created>
  <dcterms:modified xsi:type="dcterms:W3CDTF">2014-04-03T11:42:12Z</dcterms:modified>
</cp:coreProperties>
</file>